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7" r:id="rId3"/>
    <p:sldId id="265" r:id="rId4"/>
    <p:sldId id="268" r:id="rId5"/>
    <p:sldId id="270" r:id="rId6"/>
    <p:sldId id="266" r:id="rId7"/>
    <p:sldId id="271" r:id="rId8"/>
    <p:sldId id="264" r:id="rId9"/>
    <p:sldId id="267" r:id="rId10"/>
    <p:sldId id="259" r:id="rId11"/>
    <p:sldId id="260" r:id="rId12"/>
    <p:sldId id="261" r:id="rId13"/>
    <p:sldId id="262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E52F4-B886-461E-98C0-ACDA5E584D14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D2708-678B-4E1B-91B1-02FA956DC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54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B58C26-C1FF-4B1E-A3F2-960195AF1A32}" type="slidenum">
              <a:rPr lang="en-US"/>
              <a:pPr/>
              <a:t>5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834CAC-607C-4274-81DD-FD2AF1D519C5}" type="slidenum">
              <a:rPr lang="en-GB"/>
              <a:pPr/>
              <a:t>10</a:t>
            </a:fld>
            <a:endParaRPr lang="en-GB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3E6BC1-234E-401E-BD7C-88ED01DAB6DA}" type="slidenum">
              <a:rPr lang="en-GB"/>
              <a:pPr/>
              <a:t>11</a:t>
            </a:fld>
            <a:endParaRPr lang="en-GB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E61CEF-12A8-4B94-BD14-6EF5F0C24E57}" type="slidenum">
              <a:rPr lang="en-GB"/>
              <a:pPr/>
              <a:t>12</a:t>
            </a:fld>
            <a:endParaRPr lang="en-GB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7352E-F339-4304-8E9C-2F413627BB4E}" type="slidenum">
              <a:rPr lang="en-GB"/>
              <a:pPr/>
              <a:t>13</a:t>
            </a:fld>
            <a:endParaRPr lang="en-GB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174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53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85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0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572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4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5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50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755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6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3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C7EF3-F211-4F61-BBE4-C99BA3C27AE9}" type="datetimeFigureOut">
              <a:rPr lang="en-US" smtClean="0"/>
              <a:pPr/>
              <a:t>6/5/2012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C6B4E-BBCB-4EAE-AF1A-373B256A47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0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musa@groundwork.org.za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8382000" cy="2667000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PUBLIC HEARINGS ON THE NATIONAL WASTE MANAGEMENT STRATEGY, 2011</a:t>
            </a:r>
            <a:br>
              <a:rPr lang="en-US" sz="4800" b="1" dirty="0" smtClean="0"/>
            </a:br>
            <a:r>
              <a:rPr lang="en-US" sz="3600" b="1" dirty="0" smtClean="0"/>
              <a:t>1 June 2012 </a:t>
            </a:r>
            <a:endParaRPr lang="en-US" sz="4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" y="3810000"/>
            <a:ext cx="9124616" cy="2872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06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Musa Chamane</a:t>
            </a:r>
          </a:p>
          <a:p>
            <a:r>
              <a:rPr lang="en-US" dirty="0" smtClean="0"/>
              <a:t>Waste Campaign Manager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13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val 2"/>
          <p:cNvSpPr>
            <a:spLocks noChangeArrowheads="1"/>
          </p:cNvSpPr>
          <p:nvPr/>
        </p:nvSpPr>
        <p:spPr bwMode="auto">
          <a:xfrm>
            <a:off x="2514600" y="15240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Oval 3"/>
          <p:cNvSpPr>
            <a:spLocks noChangeArrowheads="1"/>
          </p:cNvSpPr>
          <p:nvPr/>
        </p:nvSpPr>
        <p:spPr bwMode="auto">
          <a:xfrm>
            <a:off x="2514600" y="28194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2514600" y="41910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33400" y="381000"/>
            <a:ext cx="8364538" cy="946150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6666FF"/>
                </a:solidFill>
              </a:rPr>
              <a:t>YOU NEED THREE THINGS TO PROTECT THE PUBLIC FROM TOXIC </a:t>
            </a:r>
            <a:r>
              <a:rPr lang="en-US" sz="2800" b="1" dirty="0" smtClean="0">
                <a:solidFill>
                  <a:srgbClr val="6666FF"/>
                </a:solidFill>
              </a:rPr>
              <a:t>RELEASES/EMISSIONS. </a:t>
            </a:r>
            <a:endParaRPr lang="en-US" sz="2800" b="1" dirty="0">
              <a:solidFill>
                <a:srgbClr val="6666FF"/>
              </a:solidFill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495800" y="1955800"/>
            <a:ext cx="2035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STRONG </a:t>
            </a:r>
          </a:p>
          <a:p>
            <a:r>
              <a:rPr lang="en-US" sz="2000" b="1"/>
              <a:t>REGULATIONS</a:t>
            </a:r>
            <a:endParaRPr lang="en-US" sz="2000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57200" y="61753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35386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val 2"/>
          <p:cNvSpPr>
            <a:spLocks noChangeArrowheads="1"/>
          </p:cNvSpPr>
          <p:nvPr/>
        </p:nvSpPr>
        <p:spPr bwMode="auto">
          <a:xfrm>
            <a:off x="2514600" y="15240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Oval 3"/>
          <p:cNvSpPr>
            <a:spLocks noChangeArrowheads="1"/>
          </p:cNvSpPr>
          <p:nvPr/>
        </p:nvSpPr>
        <p:spPr bwMode="auto">
          <a:xfrm>
            <a:off x="2514600" y="28194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2514600" y="41910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533400" y="381000"/>
            <a:ext cx="8364538" cy="946150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6666FF"/>
                </a:solidFill>
              </a:rPr>
              <a:t>YOU NEED THREE THINGS TO PROTECT THE PUBLIC FROM TOXIC </a:t>
            </a:r>
            <a:r>
              <a:rPr lang="en-US" sz="2800" b="1" dirty="0" smtClean="0">
                <a:solidFill>
                  <a:srgbClr val="6666FF"/>
                </a:solidFill>
              </a:rPr>
              <a:t>RELEASES/EMISSIONS. </a:t>
            </a:r>
            <a:endParaRPr lang="en-US" sz="2800" b="1" dirty="0">
              <a:solidFill>
                <a:srgbClr val="6666FF"/>
              </a:solidFill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4495800" y="1955800"/>
            <a:ext cx="2035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STRONG </a:t>
            </a:r>
          </a:p>
          <a:p>
            <a:r>
              <a:rPr lang="en-US" sz="2000" b="1"/>
              <a:t>REGULATIONS</a:t>
            </a:r>
            <a:endParaRPr lang="en-US" sz="2000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495800" y="3251200"/>
            <a:ext cx="18335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ADEQUATE</a:t>
            </a:r>
          </a:p>
          <a:p>
            <a:r>
              <a:rPr lang="en-US" sz="2000" b="1"/>
              <a:t>MONITORING</a:t>
            </a:r>
            <a:endParaRPr lang="en-US" sz="2000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457200" y="61753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8625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val 2"/>
          <p:cNvSpPr>
            <a:spLocks noChangeArrowheads="1"/>
          </p:cNvSpPr>
          <p:nvPr/>
        </p:nvSpPr>
        <p:spPr bwMode="auto">
          <a:xfrm>
            <a:off x="2514600" y="15240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Oval 3"/>
          <p:cNvSpPr>
            <a:spLocks noChangeArrowheads="1"/>
          </p:cNvSpPr>
          <p:nvPr/>
        </p:nvSpPr>
        <p:spPr bwMode="auto">
          <a:xfrm>
            <a:off x="2514600" y="28194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2514600" y="41910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533400" y="381000"/>
            <a:ext cx="8364538" cy="946150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6666FF"/>
                </a:solidFill>
              </a:rPr>
              <a:t>YOU NEED THREE THINGS TO PROTECT THE PUBLIC FROM TOXIC </a:t>
            </a:r>
            <a:r>
              <a:rPr lang="en-US" sz="2800" b="1" dirty="0" smtClean="0">
                <a:solidFill>
                  <a:srgbClr val="6666FF"/>
                </a:solidFill>
              </a:rPr>
              <a:t>RELEASES/EMISSIONS. </a:t>
            </a:r>
            <a:endParaRPr lang="en-US" sz="2800" b="1" dirty="0">
              <a:solidFill>
                <a:srgbClr val="6666FF"/>
              </a:solidFill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4495800" y="1955800"/>
            <a:ext cx="2035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STRONG </a:t>
            </a:r>
          </a:p>
          <a:p>
            <a:r>
              <a:rPr lang="en-US" sz="2000" b="1"/>
              <a:t>REGULATIONS</a:t>
            </a:r>
            <a:endParaRPr lang="en-US" sz="2000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4495800" y="3251200"/>
            <a:ext cx="18335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ADEQUATE</a:t>
            </a:r>
          </a:p>
          <a:p>
            <a:r>
              <a:rPr lang="en-US" sz="2000" b="1"/>
              <a:t>MONITORING</a:t>
            </a:r>
            <a:endParaRPr lang="en-US" sz="2000"/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4495800" y="4622800"/>
            <a:ext cx="21494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TOUGH</a:t>
            </a:r>
          </a:p>
          <a:p>
            <a:r>
              <a:rPr lang="en-US" sz="2000" b="1"/>
              <a:t>ENFORCEMENT</a:t>
            </a:r>
            <a:endParaRPr lang="en-US" sz="2000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457200" y="61753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02281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2"/>
          <p:cNvSpPr>
            <a:spLocks noChangeArrowheads="1"/>
          </p:cNvSpPr>
          <p:nvPr/>
        </p:nvSpPr>
        <p:spPr bwMode="auto">
          <a:xfrm>
            <a:off x="2514600" y="15240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>
            <a:off x="2514600" y="28194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2514600" y="4191000"/>
            <a:ext cx="1828800" cy="19050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8000">
                    <a:alpha val="50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533400" y="381000"/>
            <a:ext cx="8364538" cy="946150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6666FF"/>
                </a:solidFill>
              </a:rPr>
              <a:t>YOU NEED THREE THINGS TO PROTECT THE PUBLIC FROM TOXIC </a:t>
            </a:r>
            <a:r>
              <a:rPr lang="en-US" sz="2800" b="1" dirty="0" smtClean="0">
                <a:solidFill>
                  <a:srgbClr val="6666FF"/>
                </a:solidFill>
              </a:rPr>
              <a:t>RELEASES/EMISSIONS. </a:t>
            </a:r>
            <a:endParaRPr lang="en-US" sz="2800" b="1" dirty="0">
              <a:solidFill>
                <a:srgbClr val="6666FF"/>
              </a:solidFill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4495800" y="1955800"/>
            <a:ext cx="2035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STRONG </a:t>
            </a:r>
          </a:p>
          <a:p>
            <a:r>
              <a:rPr lang="en-US" sz="2000" b="1"/>
              <a:t>REGULATIONS</a:t>
            </a:r>
            <a:endParaRPr lang="en-US" sz="2000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495800" y="3251200"/>
            <a:ext cx="18335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ADEQUATE</a:t>
            </a:r>
          </a:p>
          <a:p>
            <a:r>
              <a:rPr lang="en-US" sz="2000" b="1"/>
              <a:t>MONITORING</a:t>
            </a:r>
            <a:endParaRPr lang="en-US" sz="2000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4495800" y="4622800"/>
            <a:ext cx="21494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/>
              <a:t>TOUGH</a:t>
            </a:r>
          </a:p>
          <a:p>
            <a:r>
              <a:rPr lang="en-US" sz="2000" b="1"/>
              <a:t>ENFORCEMENT</a:t>
            </a:r>
            <a:endParaRPr lang="en-US" sz="2000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457200" y="6175375"/>
            <a:ext cx="8442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/>
              <a:t>IF ANY LINK IS WEAK THE PUBLIC IS NOT PROTECTED!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14066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371600"/>
            <a:ext cx="822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Thank you for your attention!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 smtClean="0"/>
              <a:t>Any questions?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447800" y="4003964"/>
            <a:ext cx="6477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smtClean="0">
                <a:hlinkClick r:id="rId2"/>
              </a:rPr>
              <a:t>musa@groundwork.org.za</a:t>
            </a:r>
            <a:endParaRPr lang="en-US" sz="4400" dirty="0" smtClean="0"/>
          </a:p>
          <a:p>
            <a:pPr algn="ctr"/>
            <a:r>
              <a:rPr lang="en-US" sz="4400" dirty="0" smtClean="0"/>
              <a:t>+27 333 425662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44634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 five broad thematic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Zero waste has the potential to create jobs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Incineration is a false solution and a threat to green jobs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Integrating waste pickers into formal/municipal waste management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Fence line communities are still not protected by environmental laws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Medical waste </a:t>
            </a:r>
            <a:r>
              <a:rPr lang="en-US" dirty="0" err="1" smtClean="0"/>
              <a:t>regs</a:t>
            </a:r>
            <a:r>
              <a:rPr lang="en-US" dirty="0"/>
              <a:t>.</a:t>
            </a:r>
            <a:r>
              <a:rPr lang="en-US" dirty="0" smtClean="0"/>
              <a:t> must be rationalized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48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Mooi</a:t>
            </a:r>
            <a:r>
              <a:rPr lang="en-US" dirty="0" smtClean="0"/>
              <a:t> River &amp; </a:t>
            </a:r>
            <a:r>
              <a:rPr lang="en-US" dirty="0" err="1" smtClean="0"/>
              <a:t>Msundisi</a:t>
            </a:r>
            <a:r>
              <a:rPr lang="en-US" dirty="0" smtClean="0"/>
              <a:t>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Zero waste has the potential to create jobs in South Africa</a:t>
            </a:r>
          </a:p>
          <a:p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Sustainable dignified employment</a:t>
            </a:r>
          </a:p>
          <a:p>
            <a:r>
              <a:rPr lang="en-US" dirty="0" smtClean="0"/>
              <a:t>Challenges </a:t>
            </a:r>
          </a:p>
          <a:p>
            <a:pPr lvl="1"/>
            <a:r>
              <a:rPr lang="en-US" dirty="0" smtClean="0"/>
              <a:t>Source segregation, local bylaws</a:t>
            </a:r>
          </a:p>
          <a:p>
            <a:pPr lvl="1"/>
            <a:r>
              <a:rPr lang="en-US" dirty="0" smtClean="0"/>
              <a:t>Local infrastructure restructuring</a:t>
            </a:r>
          </a:p>
          <a:p>
            <a:pPr lvl="1"/>
            <a:r>
              <a:rPr lang="en-US" dirty="0" smtClean="0"/>
              <a:t>Funding (Youth Green Economy fund)</a:t>
            </a:r>
          </a:p>
          <a:p>
            <a:pPr lvl="1"/>
            <a:r>
              <a:rPr lang="en-US" dirty="0" smtClean="0"/>
              <a:t>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63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Waste Incineration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Waste hierarchy is clear – we must favour options higher up the hierarchy</a:t>
            </a:r>
          </a:p>
          <a:p>
            <a:r>
              <a:rPr lang="en-US" dirty="0" smtClean="0"/>
              <a:t>Fly ash is concentrated toxic by-product of incineration – “there is no away”</a:t>
            </a:r>
          </a:p>
          <a:p>
            <a:r>
              <a:rPr lang="en-US" dirty="0"/>
              <a:t>Fly ash contains very high concentrations of dioxins </a:t>
            </a:r>
            <a:r>
              <a:rPr lang="en-US" dirty="0" smtClean="0"/>
              <a:t>and </a:t>
            </a:r>
            <a:r>
              <a:rPr lang="en-US" dirty="0"/>
              <a:t>heavy metals making it some of the most toxic material on the </a:t>
            </a:r>
            <a:r>
              <a:rPr lang="en-US" dirty="0" smtClean="0"/>
              <a:t>planet</a:t>
            </a:r>
          </a:p>
          <a:p>
            <a:r>
              <a:rPr lang="en-US" dirty="0" smtClean="0"/>
              <a:t>Incineration promotes resource intensive extraction = more energy use upstream, = more climate change, = more </a:t>
            </a:r>
            <a:r>
              <a:rPr lang="en-US" dirty="0" err="1" smtClean="0"/>
              <a:t>env</a:t>
            </a:r>
            <a:r>
              <a:rPr lang="en-US" dirty="0" smtClean="0"/>
              <a:t>. impact</a:t>
            </a:r>
          </a:p>
          <a:p>
            <a:r>
              <a:rPr lang="en-US" dirty="0" smtClean="0"/>
              <a:t>Burning waste does not reduce GHG’s = fallacy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978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Cement GHG </a:t>
            </a:r>
            <a:r>
              <a:rPr lang="en-US" dirty="0"/>
              <a:t>fallacy….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sz="2800" dirty="0" smtClean="0"/>
              <a:t>Industry resp. for 3</a:t>
            </a:r>
            <a:r>
              <a:rPr lang="en-ZA" sz="2800" dirty="0"/>
              <a:t>% of the world’s total GHG &amp; 5% of CO2 emissions. </a:t>
            </a:r>
          </a:p>
          <a:p>
            <a:r>
              <a:rPr lang="en-ZA" sz="2800" dirty="0"/>
              <a:t>1.4 </a:t>
            </a:r>
            <a:r>
              <a:rPr lang="en-ZA" sz="2800" dirty="0" err="1"/>
              <a:t>Gt</a:t>
            </a:r>
            <a:r>
              <a:rPr lang="en-ZA" sz="2800" dirty="0"/>
              <a:t> (1 </a:t>
            </a:r>
            <a:r>
              <a:rPr lang="en-ZA" sz="2800" dirty="0" err="1"/>
              <a:t>Gt</a:t>
            </a:r>
            <a:r>
              <a:rPr lang="en-ZA" sz="2800" dirty="0"/>
              <a:t> = 1 </a:t>
            </a:r>
            <a:r>
              <a:rPr lang="en-ZA" sz="2800" dirty="0" err="1"/>
              <a:t>gigatonne</a:t>
            </a:r>
            <a:r>
              <a:rPr lang="en-ZA" sz="2800" dirty="0"/>
              <a:t> = 109 metric tonnes = 100 000 000 tonnes).</a:t>
            </a:r>
          </a:p>
          <a:p>
            <a:r>
              <a:rPr lang="en-ZA" sz="2800" dirty="0"/>
              <a:t>Burning of fossil fuels in kilns (40%), transport of raw materials (5%), fossil fuels required for electricity (5%) and the </a:t>
            </a:r>
            <a:r>
              <a:rPr lang="en-ZA" sz="2800" u="sng" dirty="0"/>
              <a:t>conversion of limestone (CaCO3) to calcium oxide (</a:t>
            </a:r>
            <a:r>
              <a:rPr lang="en-ZA" sz="2800" u="sng" dirty="0" err="1"/>
              <a:t>CaO</a:t>
            </a:r>
            <a:r>
              <a:rPr lang="en-ZA" sz="2800" u="sng" dirty="0"/>
              <a:t>) (50%)</a:t>
            </a:r>
            <a:r>
              <a:rPr lang="en-ZA" sz="2800" dirty="0"/>
              <a:t>. </a:t>
            </a:r>
          </a:p>
          <a:p>
            <a:r>
              <a:rPr lang="en-ZA" sz="2800" dirty="0"/>
              <a:t>CO2 savings AFR </a:t>
            </a:r>
            <a:r>
              <a:rPr lang="en-ZA" sz="2800" b="1" u="sng" dirty="0"/>
              <a:t>minor impact</a:t>
            </a:r>
            <a:r>
              <a:rPr lang="en-ZA" sz="2800" dirty="0"/>
              <a:t> on the total.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6824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Waste Incineration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Tyre levy must be ring fenced to promote genuine recycling only (at least for a dedicated period to give the recycling sector a chance to establish itself)</a:t>
            </a:r>
          </a:p>
          <a:p>
            <a:r>
              <a:rPr lang="en-US" dirty="0" smtClean="0"/>
              <a:t>Cement Industry must be specifically excluded from benefitting from tax payers money</a:t>
            </a:r>
          </a:p>
          <a:p>
            <a:r>
              <a:rPr lang="en-US" dirty="0" smtClean="0"/>
              <a:t>We must protect ourselves from trans boundary imports of waste</a:t>
            </a:r>
          </a:p>
        </p:txBody>
      </p:sp>
    </p:spTree>
    <p:extLst>
      <p:ext uri="{BB962C8B-B14F-4D97-AF65-F5344CB8AC3E}">
        <p14:creationId xmlns:p14="http://schemas.microsoft.com/office/powerpoint/2010/main" val="783179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HCRW Incineration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610600" cy="502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Our </a:t>
            </a:r>
            <a:r>
              <a:rPr lang="en-US" dirty="0"/>
              <a:t>primary concern with the draft </a:t>
            </a:r>
            <a:r>
              <a:rPr lang="en-US" dirty="0" smtClean="0"/>
              <a:t>HCRW Regulations </a:t>
            </a:r>
            <a:r>
              <a:rPr lang="en-US" dirty="0"/>
              <a:t>is draft regulation 4(1)(k) which provides that:</a:t>
            </a:r>
          </a:p>
          <a:p>
            <a:endParaRPr lang="en-US" sz="1100" dirty="0"/>
          </a:p>
          <a:p>
            <a:pPr lvl="1"/>
            <a:r>
              <a:rPr lang="en-US" dirty="0"/>
              <a:t>“</a:t>
            </a:r>
            <a:r>
              <a:rPr lang="en-US" i="1" dirty="0"/>
              <a:t>no person may treat anatomical and isolation waste in a technology other than incineration</a:t>
            </a:r>
            <a:r>
              <a:rPr lang="en-US" dirty="0"/>
              <a:t>”.</a:t>
            </a:r>
          </a:p>
          <a:p>
            <a:endParaRPr lang="en-US" sz="1300" dirty="0"/>
          </a:p>
          <a:p>
            <a:r>
              <a:rPr lang="en-US" dirty="0" smtClean="0"/>
              <a:t>Incineration </a:t>
            </a:r>
            <a:r>
              <a:rPr lang="en-US" dirty="0"/>
              <a:t>of HCRW is harmful to human health and to the environment.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groundWork </a:t>
            </a:r>
            <a:r>
              <a:rPr lang="en-US" dirty="0"/>
              <a:t>is of the view that the </a:t>
            </a:r>
            <a:r>
              <a:rPr lang="en-US" u="sng" dirty="0" smtClean="0"/>
              <a:t>DEA </a:t>
            </a:r>
            <a:r>
              <a:rPr lang="en-US" u="sng" dirty="0"/>
              <a:t>should not prescribe the technologies</a:t>
            </a:r>
            <a:r>
              <a:rPr lang="en-US" dirty="0"/>
              <a:t> that must be used to treat HCRW – rather, the draft </a:t>
            </a:r>
            <a:r>
              <a:rPr lang="en-US" u="sng" dirty="0"/>
              <a:t>Regulations should only prescribe </a:t>
            </a:r>
            <a:r>
              <a:rPr lang="en-US" u="sng" dirty="0" err="1"/>
              <a:t>sterilisation</a:t>
            </a:r>
            <a:r>
              <a:rPr lang="en-US" u="sng" dirty="0"/>
              <a:t> or disinfection standards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4351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Integrating waste pickers to create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SAWPA </a:t>
            </a:r>
          </a:p>
          <a:p>
            <a:r>
              <a:rPr lang="en-US" dirty="0" smtClean="0"/>
              <a:t>Waste pickers statistics</a:t>
            </a:r>
          </a:p>
          <a:p>
            <a:r>
              <a:rPr lang="en-US" dirty="0" smtClean="0"/>
              <a:t>WP perfectly placed to add value to waste and benefit from dignified jobs</a:t>
            </a:r>
          </a:p>
          <a:p>
            <a:pPr lvl="1"/>
            <a:r>
              <a:rPr lang="en-US" dirty="0" smtClean="0"/>
              <a:t>Municipalities must be compelled to integrate WP’s in their waste management systems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829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Fence line communities still vulnerable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Communities affected by waste incineration are not protected</a:t>
            </a:r>
          </a:p>
          <a:p>
            <a:pPr lvl="1"/>
            <a:r>
              <a:rPr lang="en-US" dirty="0" smtClean="0"/>
              <a:t>Thermopower</a:t>
            </a:r>
          </a:p>
          <a:p>
            <a:pPr lvl="1"/>
            <a:r>
              <a:rPr lang="en-US" dirty="0" smtClean="0"/>
              <a:t>Cement communities</a:t>
            </a:r>
          </a:p>
          <a:p>
            <a:pPr lvl="1"/>
            <a:r>
              <a:rPr lang="en-US" dirty="0" smtClean="0"/>
              <a:t>Political interference &amp; intimidation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805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561</Words>
  <Application>Microsoft Office PowerPoint</Application>
  <PresentationFormat>On-screen Show (4:3)</PresentationFormat>
  <Paragraphs>84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PUBLIC HEARINGS ON THE NATIONAL WASTE MANAGEMENT STRATEGY, 2011 1 June 2012 </vt:lpstr>
      <vt:lpstr>Cover five broad thematic areas</vt:lpstr>
      <vt:lpstr>Mooi River &amp; Msundisi case study</vt:lpstr>
      <vt:lpstr>Waste Incineration</vt:lpstr>
      <vt:lpstr>Cement GHG fallacy….</vt:lpstr>
      <vt:lpstr>Waste Incineration </vt:lpstr>
      <vt:lpstr>HCRW Incineration</vt:lpstr>
      <vt:lpstr>Integrating waste pickers to create jobs</vt:lpstr>
      <vt:lpstr>Fence line communities still vulnerable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HEARINGS ON THE NATIONAL WASTE MANAGEMENT STRATEGY, 2011 29th May 2012</dc:title>
  <dc:creator>Rico Euripidou</dc:creator>
  <cp:lastModifiedBy>Megan Lewis</cp:lastModifiedBy>
  <cp:revision>13</cp:revision>
  <dcterms:created xsi:type="dcterms:W3CDTF">2012-05-24T12:54:48Z</dcterms:created>
  <dcterms:modified xsi:type="dcterms:W3CDTF">2012-06-05T13:08:43Z</dcterms:modified>
</cp:coreProperties>
</file>